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7" r:id="rId7"/>
    <p:sldId id="268" r:id="rId8"/>
    <p:sldId id="272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FA"/>
    <a:srgbClr val="F3F5FB"/>
    <a:srgbClr val="F9FAFD"/>
    <a:srgbClr val="EBEFF9"/>
    <a:srgbClr val="D8E1F4"/>
    <a:srgbClr val="DBDAF2"/>
    <a:srgbClr val="EFF1FF"/>
    <a:srgbClr val="E8EBF4"/>
    <a:srgbClr val="DDE4FB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9" autoAdjust="0"/>
    <p:restoredTop sz="94660"/>
  </p:normalViewPr>
  <p:slideViewPr>
    <p:cSldViewPr snapToGrid="0">
      <p:cViewPr varScale="1">
        <p:scale>
          <a:sx n="71" d="100"/>
          <a:sy n="71" d="100"/>
        </p:scale>
        <p:origin x="3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AA64-0E6D-4FCE-9416-C87C97E80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B1CB9-67A4-4944-9113-0346B55F4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61616-EFDF-4233-B5BF-96440C67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B33F-0F0C-4B3D-95CD-77F33469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0EC37-A478-4A02-99B5-F02FA1B6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7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28E9-2EFD-4B2F-B7C7-7AB45B1E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4BAC5-BE74-45FB-9BCD-2B12AEF27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9A904-A25A-44BE-9EE3-9277810C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937ED-F9E6-423E-8BB8-EFE99B07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C7D86-5155-4AB3-9A39-A8DB9111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9DA97-F972-4508-8D01-6F37A8515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89C48-B8B4-4666-B448-0DC541730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BAEA-5187-4B6D-89CC-C506F528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1C3B2-96D5-481D-B63B-0EE0B01F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1D4F-5DC5-4389-AD8A-109079F6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416D-AA4A-4453-8797-E287C81D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E2041-65CB-4D4A-BD78-FFD0368F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CDC6C-FB01-40AC-B954-616DD428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68048-5932-4E2A-8D1F-803599DF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3C641-615D-4E73-AC25-E7AD4378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3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CEEC-E971-4925-8376-749917F2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AAB8E-A645-4C0C-999F-D9AD96DC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C0300-F933-4E65-BCEC-6DE16CAE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90F37-D5A2-4FAC-9855-C3B1CF2D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C3403-F43E-4AAC-A617-ACFC9CDD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2734-D57F-4BEE-B9F1-A7F54D68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A4D4-E90B-4A54-AEA8-5D3BFD079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E98C8-F04D-442C-BDA4-AFAA41195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4712D-6284-45DE-82A8-F7876F21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A7323-3219-4D5D-8A33-BEADFCB4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F6743-6905-45FF-8559-2C5298F0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B6D4-B733-481E-AF8B-0F2CBBDF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A5145-1FF5-42B7-A3E9-C6DC6D9A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8DDCE-6EC1-4FB9-8DFE-3B2FE5510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E34B0-2395-4835-B3DD-EFC0FF571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2AE51-8F24-4BC4-94A5-FD096D250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FF326-6EC8-489B-B69F-9775E2A8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528BA-5137-4F5F-BD33-64450F72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63614-4BCE-4E60-9A5A-1DDB5145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2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F478-7B7C-4BF8-A2B4-1E0E741B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FE787-2FDA-43CB-9160-3F0F0554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1BC66-3A6B-4BA1-A7DC-2235742A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5A478-8659-4CD7-B0A8-264AFC97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72BBA-AD25-431D-A2A2-8F85A852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22B60-E8D6-4133-86B9-7E4411B1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8CD31-D847-437A-A518-DC8B2E44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49ED-64AD-4EC8-B921-03918368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F5C7-BED3-428A-9490-4055C17E1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43408-57FD-41F3-933C-8CA4D3921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6CCA6-9C44-4BA9-80BB-BE930F3D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15983-E617-48FB-9742-6421EB47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7D3B6-D0B7-47D1-9504-018B3DA0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2279-B094-4EFC-BD9C-5C347076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47DCB-74FD-457F-8B9F-F7C22A5A4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C6984-1839-4118-BDEE-FE34CEDD6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AE31A-A0F7-49BF-BED8-C844831B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6ED51-587A-4964-8427-71B17B8A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A1C62-8B5F-4A71-B90C-77F03F80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89A62-36A3-4E41-A222-31362726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7C330-2649-4C99-9DCE-076E59FDC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E0D81-1C2F-4728-AEF4-EC2B50E09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AAE3-C1AB-4E7A-8DE8-11A146EEEFA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784DB-0704-4B61-BB6C-6702B5A90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28234-4FB9-47AC-9C7A-CC3E67CC4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E0673-DF7B-4241-9CAA-5772FD64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1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5F0953-7B6A-486E-9F34-BD092C3A4CA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9FCF6-3209-4D16-9D36-56058B0E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8480"/>
            <a:ext cx="9144000" cy="2387600"/>
          </a:xfrm>
        </p:spPr>
        <p:txBody>
          <a:bodyPr/>
          <a:lstStyle/>
          <a:p>
            <a:r>
              <a:rPr lang="en-US" b="1" dirty="0"/>
              <a:t>Designing Assembly for MET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B1ED2-13F8-4AEC-B3E2-C23756D2C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8639"/>
            <a:ext cx="9144000" cy="2260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Fernando Coronado</a:t>
            </a:r>
          </a:p>
          <a:p>
            <a:endParaRPr lang="en-US" sz="2000" dirty="0"/>
          </a:p>
          <a:p>
            <a:r>
              <a:rPr lang="en-US" sz="2000" dirty="0"/>
              <a:t>Mentors: </a:t>
            </a:r>
          </a:p>
          <a:p>
            <a:r>
              <a:rPr lang="en-US" sz="2000" dirty="0"/>
              <a:t>Christopher Walker</a:t>
            </a:r>
          </a:p>
          <a:p>
            <a:r>
              <a:rPr lang="en-US" sz="2000" dirty="0"/>
              <a:t>Ruben Dominguez</a:t>
            </a:r>
          </a:p>
          <a:p>
            <a:r>
              <a:rPr lang="en-US" sz="2000" dirty="0"/>
              <a:t>Siddhartha </a:t>
            </a:r>
            <a:r>
              <a:rPr lang="en-US" sz="2000" dirty="0" err="1"/>
              <a:t>Sirsi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5745C-C9B5-4371-8EAD-E37B403B8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0" y="206166"/>
            <a:ext cx="1503980" cy="1250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E66CD-1A36-433D-B3ED-3418AC978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23" y="206166"/>
            <a:ext cx="936957" cy="1450110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AF586EC-AC7F-43A4-8904-BD10D4DFC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8888"/>
            <a:ext cx="6040420" cy="13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7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D77E3-3978-4C4C-AD4D-0EE534856BE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D5FDC2-DC14-4A6A-9589-C59E33E18FC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ck tower&#10;&#10;Description generated with high confidence">
            <a:extLst>
              <a:ext uri="{FF2B5EF4-FFF2-40B4-BE49-F238E27FC236}">
                <a16:creationId xmlns:a16="http://schemas.microsoft.com/office/drawing/2014/main" id="{1F38FA39-1EF9-4CE4-AEC4-4DC3EA911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617"/>
          <a:stretch/>
        </p:blipFill>
        <p:spPr>
          <a:xfrm>
            <a:off x="6324362" y="133032"/>
            <a:ext cx="5716845" cy="32183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CB90AE-9D73-4261-BB0F-C49991654305}"/>
              </a:ext>
            </a:extLst>
          </p:cNvPr>
          <p:cNvSpPr/>
          <p:nvPr/>
        </p:nvSpPr>
        <p:spPr>
          <a:xfrm>
            <a:off x="0" y="3372220"/>
            <a:ext cx="6159648" cy="3485779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1" descr="A close up of a device&#10;&#10;Description generated with high confidence">
            <a:extLst>
              <a:ext uri="{FF2B5EF4-FFF2-40B4-BE49-F238E27FC236}">
                <a16:creationId xmlns:a16="http://schemas.microsoft.com/office/drawing/2014/main" id="{FD08CF02-1E73-4C80-9FDD-9F268E8FC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"/>
          <a:stretch/>
        </p:blipFill>
        <p:spPr>
          <a:xfrm>
            <a:off x="6324362" y="3491676"/>
            <a:ext cx="5716845" cy="32391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CF9829-2370-4380-9BE5-358463DF7FD4}"/>
              </a:ext>
            </a:extLst>
          </p:cNvPr>
          <p:cNvSpPr/>
          <p:nvPr/>
        </p:nvSpPr>
        <p:spPr>
          <a:xfrm>
            <a:off x="6058347" y="-190500"/>
            <a:ext cx="103991" cy="6921363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9" descr="A close up of a logo&#10;&#10;Description generated with high confidence">
            <a:extLst>
              <a:ext uri="{FF2B5EF4-FFF2-40B4-BE49-F238E27FC236}">
                <a16:creationId xmlns:a16="http://schemas.microsoft.com/office/drawing/2014/main" id="{81B3B0A4-5933-45ED-ABD0-1F1D31834B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5"/>
          <a:stretch/>
        </p:blipFill>
        <p:spPr>
          <a:xfrm>
            <a:off x="175944" y="3504789"/>
            <a:ext cx="5682903" cy="3212959"/>
          </a:xfr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8D7E687-1974-4CA4-B5FC-247160EB1D0E}"/>
              </a:ext>
            </a:extLst>
          </p:cNvPr>
          <p:cNvSpPr txBox="1">
            <a:spLocks/>
          </p:cNvSpPr>
          <p:nvPr/>
        </p:nvSpPr>
        <p:spPr>
          <a:xfrm>
            <a:off x="1200577" y="1028453"/>
            <a:ext cx="3657193" cy="101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/>
              <a:t>Thank you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F46D43-E809-4BD5-8CDA-5CC37E1C23BC}"/>
              </a:ext>
            </a:extLst>
          </p:cNvPr>
          <p:cNvCxnSpPr>
            <a:cxnSpLocks/>
          </p:cNvCxnSpPr>
          <p:nvPr/>
        </p:nvCxnSpPr>
        <p:spPr>
          <a:xfrm>
            <a:off x="1255588" y="2063127"/>
            <a:ext cx="35844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6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3F6E91-A3C3-49EB-AB95-2DA61D32FD9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53A89-62EB-49DD-B3F8-464EE391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Meissner Effect Transistor (MET)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0CB70-92C4-47A6-BD37-1387758EA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55885" cy="41717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Meissner Effect uses superconductors and magnets to do essentially what Field Effect Transistors do.</a:t>
            </a:r>
          </a:p>
          <a:p>
            <a:endParaRPr lang="en-US" dirty="0"/>
          </a:p>
          <a:p>
            <a:r>
              <a:rPr lang="en-US" dirty="0"/>
              <a:t>Transistors are building blocks for microchips. For a sense of scale, the A10 chip in the iPhone 7 has 3.3 billion transistors.</a:t>
            </a:r>
          </a:p>
          <a:p>
            <a:endParaRPr lang="en-US" dirty="0"/>
          </a:p>
          <a:p>
            <a:r>
              <a:rPr lang="en-US" dirty="0"/>
              <a:t>The MET has the potential to be faster and be more densely packed than current transistors, because there will potentially no heat given off.</a:t>
            </a:r>
          </a:p>
          <a:p>
            <a:endParaRPr lang="en-US" dirty="0"/>
          </a:p>
          <a:p>
            <a:r>
              <a:rPr lang="en-US" dirty="0"/>
              <a:t>I was tasked with designing an assembly for the proof of concept testing of the  MET.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A2F4D8-2303-4696-8CD0-8C05B0653678}"/>
              </a:ext>
            </a:extLst>
          </p:cNvPr>
          <p:cNvCxnSpPr>
            <a:cxnSpLocks/>
          </p:cNvCxnSpPr>
          <p:nvPr/>
        </p:nvCxnSpPr>
        <p:spPr>
          <a:xfrm>
            <a:off x="887506" y="1538343"/>
            <a:ext cx="7272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23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BD3652-6B59-4018-BA51-94F6F7E58B55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F17FA2-205A-445D-9D50-CE9E37F2A68F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962CFB-22D0-4DEA-8DE5-3A8D15AF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Given Requirements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6ADE28-E70B-4935-A64E-31A869521325}"/>
              </a:ext>
            </a:extLst>
          </p:cNvPr>
          <p:cNvSpPr txBox="1"/>
          <p:nvPr/>
        </p:nvSpPr>
        <p:spPr>
          <a:xfrm>
            <a:off x="785308" y="1881188"/>
            <a:ext cx="50557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spiral mixer is required to move between 1mm to 6mm away from the magnet pole.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how the mixer detects change in the magnetic field.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 in cylindrical volume of 8.34 inches in diameter and 3.25 inches tall.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cool down the assembly, it is placed in a cryostat, which has limited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parts must meet correctly and move as needed when cooled to sub 20K temperatures.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only was to get a superconductor is to supercool it.</a:t>
            </a:r>
          </a:p>
          <a:p>
            <a:endParaRPr lang="en-US" dirty="0"/>
          </a:p>
        </p:txBody>
      </p:sp>
      <p:pic>
        <p:nvPicPr>
          <p:cNvPr id="19" name="Picture 1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08B274B-5F1E-420D-9D3E-FE8906178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"/>
          <a:stretch/>
        </p:blipFill>
        <p:spPr>
          <a:xfrm>
            <a:off x="6318463" y="118910"/>
            <a:ext cx="5717481" cy="3222281"/>
          </a:xfrm>
          <a:prstGeom prst="rect">
            <a:avLst/>
          </a:prstGeom>
        </p:spPr>
      </p:pic>
      <p:pic>
        <p:nvPicPr>
          <p:cNvPr id="23" name="Content Placeholder 22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7101D71-CBAE-410D-A945-18A71163C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13194" r="12945" b="10614"/>
          <a:stretch/>
        </p:blipFill>
        <p:spPr>
          <a:xfrm>
            <a:off x="6325672" y="3492392"/>
            <a:ext cx="5710272" cy="322228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29856D-EA4F-4C70-A86A-3B31CA4961EE}"/>
              </a:ext>
            </a:extLst>
          </p:cNvPr>
          <p:cNvSpPr/>
          <p:nvPr/>
        </p:nvSpPr>
        <p:spPr>
          <a:xfrm>
            <a:off x="6058347" y="-190500"/>
            <a:ext cx="103991" cy="7083287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895F7F-9AD1-48CE-9E1D-F56E9DAE25CE}"/>
              </a:ext>
            </a:extLst>
          </p:cNvPr>
          <p:cNvCxnSpPr>
            <a:cxnSpLocks/>
          </p:cNvCxnSpPr>
          <p:nvPr/>
        </p:nvCxnSpPr>
        <p:spPr>
          <a:xfrm>
            <a:off x="887506" y="1538343"/>
            <a:ext cx="46042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89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D77E3-3978-4C4C-AD4D-0EE534856BE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D5FDC2-DC14-4A6A-9589-C59E33E18FC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B90AE-9D73-4261-BB0F-C49991654305}"/>
              </a:ext>
            </a:extLst>
          </p:cNvPr>
          <p:cNvSpPr/>
          <p:nvPr/>
        </p:nvSpPr>
        <p:spPr>
          <a:xfrm>
            <a:off x="0" y="3372220"/>
            <a:ext cx="6159648" cy="3485779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7" descr="A picture containing screenshot, light, sky&#10;&#10;Description generated with very high confidence">
            <a:extLst>
              <a:ext uri="{FF2B5EF4-FFF2-40B4-BE49-F238E27FC236}">
                <a16:creationId xmlns:a16="http://schemas.microsoft.com/office/drawing/2014/main" id="{AA625F82-305A-4B9B-ABD8-9DBAE96BB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61" b="126"/>
          <a:stretch/>
        </p:blipFill>
        <p:spPr>
          <a:xfrm>
            <a:off x="6325672" y="3488600"/>
            <a:ext cx="5710272" cy="3226073"/>
          </a:xfrm>
          <a:prstGeom prst="rect">
            <a:avLst/>
          </a:prstGeom>
        </p:spPr>
      </p:pic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CC3E9B07-90B9-491D-9BAA-A93AE5F5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93" y="123844"/>
            <a:ext cx="5717551" cy="323015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CF9829-2370-4380-9BE5-358463DF7FD4}"/>
              </a:ext>
            </a:extLst>
          </p:cNvPr>
          <p:cNvSpPr/>
          <p:nvPr/>
        </p:nvSpPr>
        <p:spPr>
          <a:xfrm>
            <a:off x="6058347" y="-190500"/>
            <a:ext cx="103991" cy="6921363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D7D547A-AF91-4229-8E2D-B6FA1FA23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r="1704" b="-1"/>
          <a:stretch/>
        </p:blipFill>
        <p:spPr>
          <a:xfrm>
            <a:off x="202803" y="3516676"/>
            <a:ext cx="5690394" cy="321283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FC5BC1F-C220-4B35-9CB6-2F5C53F0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1" y="284443"/>
            <a:ext cx="5099125" cy="1325563"/>
          </a:xfrm>
        </p:spPr>
        <p:txBody>
          <a:bodyPr/>
          <a:lstStyle/>
          <a:p>
            <a:r>
              <a:rPr lang="en-US" b="1" dirty="0"/>
              <a:t>Movement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10792C-B743-4DB8-A063-56D4BEBED01A}"/>
              </a:ext>
            </a:extLst>
          </p:cNvPr>
          <p:cNvSpPr txBox="1"/>
          <p:nvPr/>
        </p:nvSpPr>
        <p:spPr>
          <a:xfrm>
            <a:off x="565671" y="1610006"/>
            <a:ext cx="499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chose a rack and pinion for the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Transfers rotation 90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 from the top to lateral motion of the spiral mixer.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987A39-199F-4010-9FE1-EF80B709DF29}"/>
              </a:ext>
            </a:extLst>
          </p:cNvPr>
          <p:cNvCxnSpPr>
            <a:cxnSpLocks/>
          </p:cNvCxnSpPr>
          <p:nvPr/>
        </p:nvCxnSpPr>
        <p:spPr>
          <a:xfrm>
            <a:off x="565671" y="1457661"/>
            <a:ext cx="24769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29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D77E3-3978-4C4C-AD4D-0EE534856BE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D5FDC2-DC14-4A6A-9589-C59E33E18FC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B90AE-9D73-4261-BB0F-C49991654305}"/>
              </a:ext>
            </a:extLst>
          </p:cNvPr>
          <p:cNvSpPr/>
          <p:nvPr/>
        </p:nvSpPr>
        <p:spPr>
          <a:xfrm>
            <a:off x="0" y="3372220"/>
            <a:ext cx="6159648" cy="3485779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CF9829-2370-4380-9BE5-358463DF7FD4}"/>
              </a:ext>
            </a:extLst>
          </p:cNvPr>
          <p:cNvSpPr/>
          <p:nvPr/>
        </p:nvSpPr>
        <p:spPr>
          <a:xfrm>
            <a:off x="6058347" y="-190500"/>
            <a:ext cx="103991" cy="6921363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DD91196D-C9E2-4D21-BC2F-EF7CBE0057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59" y="3492683"/>
            <a:ext cx="5717688" cy="3226073"/>
          </a:xfrm>
        </p:spPr>
      </p:pic>
      <p:pic>
        <p:nvPicPr>
          <p:cNvPr id="9" name="Content Placeholder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495870CC-F6B3-429D-BE9A-AE79EFE86F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59" y="127926"/>
            <a:ext cx="5717688" cy="322607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8A055-E119-49D4-A10B-94169339F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16549" r="9971" b="5397"/>
          <a:stretch/>
        </p:blipFill>
        <p:spPr>
          <a:xfrm>
            <a:off x="182656" y="3517350"/>
            <a:ext cx="5693035" cy="321216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4DEC38D-1D53-4104-B842-6F57BAB834D3}"/>
              </a:ext>
            </a:extLst>
          </p:cNvPr>
          <p:cNvSpPr txBox="1">
            <a:spLocks/>
          </p:cNvSpPr>
          <p:nvPr/>
        </p:nvSpPr>
        <p:spPr>
          <a:xfrm>
            <a:off x="479611" y="127926"/>
            <a:ext cx="5099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Condensing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12BC5E-C243-4D41-A7FF-D5BCF583C9AF}"/>
              </a:ext>
            </a:extLst>
          </p:cNvPr>
          <p:cNvSpPr txBox="1"/>
          <p:nvPr/>
        </p:nvSpPr>
        <p:spPr>
          <a:xfrm>
            <a:off x="586291" y="1491645"/>
            <a:ext cx="4992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moved the rack and pinion to the center to condense everything.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allowed me to add a thermal strap to the back of the spiral mixer.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thermal strap draws heat away from the electrical components down to the 4K plate.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8B828B-B6D2-4795-9168-50BA2D2645A8}"/>
              </a:ext>
            </a:extLst>
          </p:cNvPr>
          <p:cNvCxnSpPr>
            <a:cxnSpLocks/>
          </p:cNvCxnSpPr>
          <p:nvPr/>
        </p:nvCxnSpPr>
        <p:spPr>
          <a:xfrm>
            <a:off x="565671" y="1301144"/>
            <a:ext cx="2622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00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D77E3-3978-4C4C-AD4D-0EE534856BE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D5FDC2-DC14-4A6A-9589-C59E33E18FC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B90AE-9D73-4261-BB0F-C49991654305}"/>
              </a:ext>
            </a:extLst>
          </p:cNvPr>
          <p:cNvSpPr/>
          <p:nvPr/>
        </p:nvSpPr>
        <p:spPr>
          <a:xfrm>
            <a:off x="0" y="3372220"/>
            <a:ext cx="6159648" cy="3485779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CF9829-2370-4380-9BE5-358463DF7FD4}"/>
              </a:ext>
            </a:extLst>
          </p:cNvPr>
          <p:cNvSpPr/>
          <p:nvPr/>
        </p:nvSpPr>
        <p:spPr>
          <a:xfrm>
            <a:off x="6058347" y="-190500"/>
            <a:ext cx="103991" cy="6921363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3C59737-8EA1-497B-A200-D497B3F88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" b="3295"/>
          <a:stretch/>
        </p:blipFill>
        <p:spPr>
          <a:xfrm>
            <a:off x="6321014" y="3492684"/>
            <a:ext cx="5717688" cy="3226072"/>
          </a:xfrm>
          <a:prstGeom prst="rect">
            <a:avLst/>
          </a:prstGeom>
        </p:spPr>
      </p:pic>
      <p:pic>
        <p:nvPicPr>
          <p:cNvPr id="12" name="Content Placeholder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7D1B148-3A80-4708-9D21-1760587DE9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11786" r="15537" b="17403"/>
          <a:stretch/>
        </p:blipFill>
        <p:spPr>
          <a:xfrm>
            <a:off x="6321014" y="127369"/>
            <a:ext cx="5717688" cy="3226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13506A-5857-495C-98EB-7E017AA818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 r="385" b="228"/>
          <a:stretch/>
        </p:blipFill>
        <p:spPr>
          <a:xfrm>
            <a:off x="183774" y="3511256"/>
            <a:ext cx="5695725" cy="321825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79430DC-8FC9-4135-8DEE-75166D978188}"/>
              </a:ext>
            </a:extLst>
          </p:cNvPr>
          <p:cNvSpPr txBox="1">
            <a:spLocks/>
          </p:cNvSpPr>
          <p:nvPr/>
        </p:nvSpPr>
        <p:spPr>
          <a:xfrm>
            <a:off x="481852" y="265587"/>
            <a:ext cx="5099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Ease of Assembly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C7B3E-639F-4101-B658-6FB2707D1930}"/>
              </a:ext>
            </a:extLst>
          </p:cNvPr>
          <p:cNvSpPr txBox="1"/>
          <p:nvPr/>
        </p:nvSpPr>
        <p:spPr>
          <a:xfrm>
            <a:off x="588532" y="1629306"/>
            <a:ext cx="499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Making it easy to assembly was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simplified the main scaffold into four rectangular pieces.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AA4DBB-A1BC-42B4-933D-D9C5152F4285}"/>
              </a:ext>
            </a:extLst>
          </p:cNvPr>
          <p:cNvCxnSpPr>
            <a:cxnSpLocks/>
          </p:cNvCxnSpPr>
          <p:nvPr/>
        </p:nvCxnSpPr>
        <p:spPr>
          <a:xfrm>
            <a:off x="567912" y="1438805"/>
            <a:ext cx="38485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67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D77E3-3978-4C4C-AD4D-0EE534856BE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D5FDC2-DC14-4A6A-9589-C59E33E18FC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B90AE-9D73-4261-BB0F-C49991654305}"/>
              </a:ext>
            </a:extLst>
          </p:cNvPr>
          <p:cNvSpPr/>
          <p:nvPr/>
        </p:nvSpPr>
        <p:spPr>
          <a:xfrm>
            <a:off x="0" y="3372220"/>
            <a:ext cx="6159648" cy="3485779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C3BDD12B-A20B-43F1-A8F5-018EA47C2E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r="129" b="2677"/>
          <a:stretch/>
        </p:blipFill>
        <p:spPr>
          <a:xfrm>
            <a:off x="6316448" y="125351"/>
            <a:ext cx="5716061" cy="3226074"/>
          </a:xfrm>
        </p:spPr>
      </p:pic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533A5B98-2DBC-4C6C-A586-5049037C46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6"/>
          <a:stretch/>
        </p:blipFill>
        <p:spPr>
          <a:xfrm>
            <a:off x="6321014" y="3484454"/>
            <a:ext cx="5711495" cy="32260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CF9829-2370-4380-9BE5-358463DF7FD4}"/>
              </a:ext>
            </a:extLst>
          </p:cNvPr>
          <p:cNvSpPr/>
          <p:nvPr/>
        </p:nvSpPr>
        <p:spPr>
          <a:xfrm>
            <a:off x="6058347" y="-190500"/>
            <a:ext cx="103991" cy="6921363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E0D503-6877-4141-A825-05439BB546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 r="707" b="1831"/>
          <a:stretch/>
        </p:blipFill>
        <p:spPr>
          <a:xfrm>
            <a:off x="186716" y="3501692"/>
            <a:ext cx="5686960" cy="322917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53915D3-46FC-4FEA-8C89-F631D44CBA0F}"/>
              </a:ext>
            </a:extLst>
          </p:cNvPr>
          <p:cNvSpPr txBox="1">
            <a:spLocks/>
          </p:cNvSpPr>
          <p:nvPr/>
        </p:nvSpPr>
        <p:spPr>
          <a:xfrm>
            <a:off x="426271" y="219421"/>
            <a:ext cx="5099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Thermal Contraction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F86B6F-ACDA-4BA2-BA12-C1F6084CAB5A}"/>
              </a:ext>
            </a:extLst>
          </p:cNvPr>
          <p:cNvSpPr txBox="1"/>
          <p:nvPr/>
        </p:nvSpPr>
        <p:spPr>
          <a:xfrm>
            <a:off x="532951" y="1583140"/>
            <a:ext cx="50991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Thermal contraction is the amount a material shrinks when cooled to low temperatures.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All parts have to be analyzed with relation to the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The main structure is aluminum, with some steel, copper, and G10.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Some of the measurements needed hundredths of an inch adjustment.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CD435C-0212-4873-9932-51CF72803B68}"/>
              </a:ext>
            </a:extLst>
          </p:cNvPr>
          <p:cNvCxnSpPr>
            <a:cxnSpLocks/>
          </p:cNvCxnSpPr>
          <p:nvPr/>
        </p:nvCxnSpPr>
        <p:spPr>
          <a:xfrm>
            <a:off x="512331" y="1392639"/>
            <a:ext cx="45693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1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BD3652-6B59-4018-BA51-94F6F7E58B55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F17FA2-205A-445D-9D50-CE9E37F2A68F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08B274B-5F1E-420D-9D3E-FE8906178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"/>
          <a:stretch/>
        </p:blipFill>
        <p:spPr>
          <a:xfrm>
            <a:off x="6318463" y="118910"/>
            <a:ext cx="5717481" cy="3222281"/>
          </a:xfrm>
          <a:prstGeom prst="rect">
            <a:avLst/>
          </a:prstGeom>
        </p:spPr>
      </p:pic>
      <p:pic>
        <p:nvPicPr>
          <p:cNvPr id="11" name="Content Placeholder 8" descr="A picture containing indoor, device, wall, sky&#10;&#10;Description generated with high confidence">
            <a:extLst>
              <a:ext uri="{FF2B5EF4-FFF2-40B4-BE49-F238E27FC236}">
                <a16:creationId xmlns:a16="http://schemas.microsoft.com/office/drawing/2014/main" id="{0E648217-B6E8-4527-A27F-B7A0ADAAC4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" b="1435"/>
          <a:stretch/>
        </p:blipFill>
        <p:spPr>
          <a:xfrm>
            <a:off x="6331560" y="3492392"/>
            <a:ext cx="5704383" cy="322228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29856D-EA4F-4C70-A86A-3B31CA4961EE}"/>
              </a:ext>
            </a:extLst>
          </p:cNvPr>
          <p:cNvSpPr/>
          <p:nvPr/>
        </p:nvSpPr>
        <p:spPr>
          <a:xfrm>
            <a:off x="6058347" y="-190500"/>
            <a:ext cx="103991" cy="7083287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6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B3750B7D-7304-4728-98AB-025FB3BDA3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8"/>
          <a:stretch/>
        </p:blipFill>
        <p:spPr>
          <a:xfrm>
            <a:off x="6318462" y="118909"/>
            <a:ext cx="5717481" cy="322228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B65FBFC-69F4-4E29-A9F0-20B4BCE9B5F0}"/>
              </a:ext>
            </a:extLst>
          </p:cNvPr>
          <p:cNvSpPr txBox="1">
            <a:spLocks/>
          </p:cNvSpPr>
          <p:nvPr/>
        </p:nvSpPr>
        <p:spPr>
          <a:xfrm>
            <a:off x="610498" y="365125"/>
            <a:ext cx="5099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Bolting Down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C4ED7-8AB1-4132-A78F-D5EA8740E43A}"/>
              </a:ext>
            </a:extLst>
          </p:cNvPr>
          <p:cNvSpPr txBox="1"/>
          <p:nvPr/>
        </p:nvSpPr>
        <p:spPr>
          <a:xfrm>
            <a:off x="717178" y="1866789"/>
            <a:ext cx="49924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also made a simple model of the cryostat that the MET assembly will be going into. </a:t>
            </a:r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helped to find where to make holes in the base and thermal strap plate so they can be attached to the 4K plate.</a:t>
            </a:r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also helped find where to make holes in the radiation shield covers for the shaft coupling </a:t>
            </a:r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B9579F-D37F-4883-A32C-946383349EAA}"/>
              </a:ext>
            </a:extLst>
          </p:cNvPr>
          <p:cNvCxnSpPr>
            <a:cxnSpLocks/>
          </p:cNvCxnSpPr>
          <p:nvPr/>
        </p:nvCxnSpPr>
        <p:spPr>
          <a:xfrm>
            <a:off x="696558" y="1538343"/>
            <a:ext cx="30255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43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D77E3-3978-4C4C-AD4D-0EE534856BE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D5FDC2-DC14-4A6A-9589-C59E33E18FC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B90AE-9D73-4261-BB0F-C49991654305}"/>
              </a:ext>
            </a:extLst>
          </p:cNvPr>
          <p:cNvSpPr/>
          <p:nvPr/>
        </p:nvSpPr>
        <p:spPr>
          <a:xfrm>
            <a:off x="0" y="3372220"/>
            <a:ext cx="6159648" cy="3485779"/>
          </a:xfrm>
          <a:prstGeom prst="rect">
            <a:avLst/>
          </a:prstGeom>
          <a:solidFill>
            <a:srgbClr val="6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3DB36934-3566-41B8-8817-F8791EE6E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b="2661"/>
          <a:stretch/>
        </p:blipFill>
        <p:spPr>
          <a:xfrm>
            <a:off x="6315663" y="125351"/>
            <a:ext cx="5716846" cy="3226074"/>
          </a:xfrm>
          <a:prstGeom prst="rect">
            <a:avLst/>
          </a:prstGeom>
        </p:spPr>
      </p:pic>
      <p:pic>
        <p:nvPicPr>
          <p:cNvPr id="13" name="Content Placeholder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3CA6B405-1A6C-4580-B241-2635AC5884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"/>
          <a:stretch/>
        </p:blipFill>
        <p:spPr>
          <a:xfrm>
            <a:off x="6324362" y="3491675"/>
            <a:ext cx="5716847" cy="3226073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CF9829-2370-4380-9BE5-358463DF7FD4}"/>
              </a:ext>
            </a:extLst>
          </p:cNvPr>
          <p:cNvSpPr/>
          <p:nvPr/>
        </p:nvSpPr>
        <p:spPr>
          <a:xfrm>
            <a:off x="6058347" y="-190500"/>
            <a:ext cx="103991" cy="6921363"/>
          </a:xfrm>
          <a:prstGeom prst="rect">
            <a:avLst/>
          </a:prstGeom>
          <a:solidFill>
            <a:srgbClr val="F0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91A3F7-7841-40B7-99F3-D516A0029D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" b="4780"/>
          <a:stretch/>
        </p:blipFill>
        <p:spPr>
          <a:xfrm>
            <a:off x="189393" y="3504790"/>
            <a:ext cx="5682903" cy="322607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B3E57A8-8E8C-445F-B539-3DAB640E4B9A}"/>
              </a:ext>
            </a:extLst>
          </p:cNvPr>
          <p:cNvSpPr txBox="1">
            <a:spLocks/>
          </p:cNvSpPr>
          <p:nvPr/>
        </p:nvSpPr>
        <p:spPr>
          <a:xfrm>
            <a:off x="420996" y="-1"/>
            <a:ext cx="5099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Finalizing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4F6A5-9DE2-490B-A314-DC88C596F3CB}"/>
              </a:ext>
            </a:extLst>
          </p:cNvPr>
          <p:cNvSpPr txBox="1"/>
          <p:nvPr/>
        </p:nvSpPr>
        <p:spPr>
          <a:xfrm>
            <a:off x="450788" y="1305788"/>
            <a:ext cx="51865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Once finalized, I had to estimate the cost of all the parts. From the made parts and the parts that need to be manufactured.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 made drawings to send out for machining the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After some discussion, the G10 base was changed to simplify the part and bring down the cost of machining.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 did thermal analysis to account for the change and made new drawings for the affected parts.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A8D00B-D2B6-4336-83F6-C63909E9983F}"/>
              </a:ext>
            </a:extLst>
          </p:cNvPr>
          <p:cNvCxnSpPr>
            <a:cxnSpLocks/>
          </p:cNvCxnSpPr>
          <p:nvPr/>
        </p:nvCxnSpPr>
        <p:spPr>
          <a:xfrm>
            <a:off x="507056" y="1173217"/>
            <a:ext cx="20896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96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481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Designing Assembly for MET</vt:lpstr>
      <vt:lpstr>Meissner Effect Transistor (MET)</vt:lpstr>
      <vt:lpstr>Given Requirements</vt:lpstr>
      <vt:lpstr>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Assembly for MET</dc:title>
  <dc:creator>Fern</dc:creator>
  <cp:lastModifiedBy>Fern</cp:lastModifiedBy>
  <cp:revision>38</cp:revision>
  <dcterms:created xsi:type="dcterms:W3CDTF">2018-03-26T06:18:22Z</dcterms:created>
  <dcterms:modified xsi:type="dcterms:W3CDTF">2018-03-29T22:14:58Z</dcterms:modified>
</cp:coreProperties>
</file>